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Quicksand"/>
      <p:regular r:id="rId35"/>
      <p:bold r:id="rId36"/>
    </p:embeddedFont>
    <p:embeddedFont>
      <p:font typeface="Quicksand Medium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90">
          <p15:clr>
            <a:srgbClr val="9AA0A6"/>
          </p15:clr>
        </p15:guide>
        <p15:guide id="3" orient="horz" pos="431">
          <p15:clr>
            <a:srgbClr val="9AA0A6"/>
          </p15:clr>
        </p15:guide>
        <p15:guide id="4" pos="564">
          <p15:clr>
            <a:srgbClr val="9AA0A6"/>
          </p15:clr>
        </p15:guide>
        <p15:guide id="5" pos="5216">
          <p15:clr>
            <a:srgbClr val="9AA0A6"/>
          </p15:clr>
        </p15:guide>
        <p15:guide id="6" pos="40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D920BA-902A-4EBD-8B68-C6FBD67B56E8}">
  <a:tblStyle styleId="{70D920BA-902A-4EBD-8B68-C6FBD67B56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90"/>
        <p:guide pos="431" orient="horz"/>
        <p:guide pos="564"/>
        <p:guide pos="5216"/>
        <p:guide pos="40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Lato-italic.fntdata"/><Relationship Id="rId10" Type="http://schemas.openxmlformats.org/officeDocument/2006/relationships/slide" Target="slides/slide3.xml"/><Relationship Id="rId32" Type="http://schemas.openxmlformats.org/officeDocument/2006/relationships/font" Target="fonts/Lato-bold.fntdata"/><Relationship Id="rId13" Type="http://schemas.openxmlformats.org/officeDocument/2006/relationships/slide" Target="slides/slide6.xml"/><Relationship Id="rId35" Type="http://schemas.openxmlformats.org/officeDocument/2006/relationships/font" Target="fonts/Quicksand-regular.fntdata"/><Relationship Id="rId12" Type="http://schemas.openxmlformats.org/officeDocument/2006/relationships/slide" Target="slides/slide5.xml"/><Relationship Id="rId34" Type="http://schemas.openxmlformats.org/officeDocument/2006/relationships/font" Target="fonts/Lato-boldItalic.fntdata"/><Relationship Id="rId15" Type="http://schemas.openxmlformats.org/officeDocument/2006/relationships/slide" Target="slides/slide8.xml"/><Relationship Id="rId37" Type="http://schemas.openxmlformats.org/officeDocument/2006/relationships/font" Target="fonts/QuicksandMedium-regular.fntdata"/><Relationship Id="rId14" Type="http://schemas.openxmlformats.org/officeDocument/2006/relationships/slide" Target="slides/slide7.xml"/><Relationship Id="rId36" Type="http://schemas.openxmlformats.org/officeDocument/2006/relationships/font" Target="fonts/Quicksan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QuicksandMedium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be.com/shorts/Xez3MUDLzzY?feature=shar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be.com/shorts/Xez3MUDLzzY?feature=share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dea1550e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dea1550e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3C3C"/>
                </a:solidFill>
              </a:rPr>
              <a:t>Clique para adicionar as anotações do apresentador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3f247fc6b_2_0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3f247fc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91d697ea6_0_180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91d697ea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cd2af8581_0_6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cd2af85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Na página 3 já temos dois trechos marcados com comentários orientando que eles usem o caderno para tal.</a:t>
            </a: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r>
              <a:rPr lang="pt-BR">
                <a:solidFill>
                  <a:srgbClr val="35373B"/>
                </a:solidFill>
              </a:rPr>
              <a:t>Elas podem ser usadas no sentido objetivo, em um processo chamado de </a:t>
            </a:r>
            <a:r>
              <a:rPr b="1" lang="pt-BR">
                <a:solidFill>
                  <a:srgbClr val="35373B"/>
                </a:solidFill>
              </a:rPr>
              <a:t>denotação</a:t>
            </a:r>
            <a:r>
              <a:rPr lang="pt-BR">
                <a:solidFill>
                  <a:srgbClr val="35373B"/>
                </a:solidFill>
              </a:rPr>
              <a:t>” &gt; Comentário: </a:t>
            </a:r>
            <a:r>
              <a:rPr lang="pt-BR" sz="1050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Pense em quais gêneros textuais encontramos a predominância esse tipo de linguagem?</a:t>
            </a:r>
            <a:br>
              <a:rPr lang="pt-BR" sz="1050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pt-BR" sz="1050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pt-BR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pt-BR">
                <a:solidFill>
                  <a:srgbClr val="35373B"/>
                </a:solidFill>
              </a:rPr>
              <a:t>aparecerem no sentido figurado, subjetivo, em um processo chamado de </a:t>
            </a:r>
            <a:r>
              <a:rPr b="1" lang="pt-BR">
                <a:solidFill>
                  <a:srgbClr val="35373B"/>
                </a:solidFill>
              </a:rPr>
              <a:t>conotação</a:t>
            </a:r>
            <a:r>
              <a:rPr lang="pt-BR">
                <a:solidFill>
                  <a:srgbClr val="35373B"/>
                </a:solidFill>
              </a:rPr>
              <a:t>.” &gt; Comentário: </a:t>
            </a:r>
            <a:r>
              <a:rPr lang="pt-BR" sz="1050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Quais expressões do seu dia a dia essa linguagem aparece?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91d697ea6_0_194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91d697ea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Na página 3 já temos dois trechos marcados com comentários orientando que eles usem o caderno para tal.</a:t>
            </a: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r>
              <a:rPr lang="pt-BR">
                <a:solidFill>
                  <a:srgbClr val="35373B"/>
                </a:solidFill>
              </a:rPr>
              <a:t>Elas podem ser usadas no sentido objetivo, em um processo chamado de </a:t>
            </a:r>
            <a:r>
              <a:rPr b="1" lang="pt-BR">
                <a:solidFill>
                  <a:srgbClr val="35373B"/>
                </a:solidFill>
              </a:rPr>
              <a:t>denotação</a:t>
            </a:r>
            <a:r>
              <a:rPr lang="pt-BR">
                <a:solidFill>
                  <a:srgbClr val="35373B"/>
                </a:solidFill>
              </a:rPr>
              <a:t>” &gt; Comentário: </a:t>
            </a:r>
            <a:r>
              <a:rPr lang="pt-BR" sz="1050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Pense em quais gêneros textuais encontramos a predominância esse tipo de linguagem?</a:t>
            </a:r>
            <a:br>
              <a:rPr lang="pt-BR" sz="1050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pt-BR" sz="1050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pt-BR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pt-BR">
                <a:solidFill>
                  <a:srgbClr val="35373B"/>
                </a:solidFill>
              </a:rPr>
              <a:t>aparecerem no sentido figurado, subjetivo, em um processo chamado de </a:t>
            </a:r>
            <a:r>
              <a:rPr b="1" lang="pt-BR">
                <a:solidFill>
                  <a:srgbClr val="35373B"/>
                </a:solidFill>
              </a:rPr>
              <a:t>conotação</a:t>
            </a:r>
            <a:r>
              <a:rPr lang="pt-BR">
                <a:solidFill>
                  <a:srgbClr val="35373B"/>
                </a:solidFill>
              </a:rPr>
              <a:t>.” &gt; Comentário: </a:t>
            </a:r>
            <a:r>
              <a:rPr lang="pt-BR" sz="1050">
                <a:solidFill>
                  <a:srgbClr val="11111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Quais expressões do seu dia a dia essa linguagem aparece?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8d66f2810_0_53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8d66f281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Lista de exercícios pelo Geekie One &gt; Inserir a questão 7 do Geekie Teste, 9º ano (2023) na lista de exercícios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8d66f2810_0_98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8d66f281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Objetivo(s): </a:t>
            </a:r>
            <a:r>
              <a:rPr b="1" lang="pt-BR">
                <a:solidFill>
                  <a:srgbClr val="413C3C"/>
                </a:solidFill>
                <a:latin typeface="Quicksand"/>
                <a:ea typeface="Quicksand"/>
                <a:cs typeface="Quicksand"/>
                <a:sym typeface="Quicksand"/>
              </a:rPr>
              <a:t>Diferenciar </a:t>
            </a:r>
            <a:r>
              <a:rPr lang="pt-BR">
                <a:solidFill>
                  <a:srgbClr val="413C3C"/>
                </a:solidFill>
                <a:latin typeface="Quicksand"/>
                <a:ea typeface="Quicksand"/>
                <a:cs typeface="Quicksand"/>
                <a:sym typeface="Quicksand"/>
              </a:rPr>
              <a:t>o que é conotação de denotação</a:t>
            </a:r>
            <a:r>
              <a:rPr b="1" lang="pt-BR">
                <a:solidFill>
                  <a:srgbClr val="413C3C"/>
                </a:solidFill>
                <a:latin typeface="Quicksand"/>
                <a:ea typeface="Quicksand"/>
                <a:cs typeface="Quicksand"/>
                <a:sym typeface="Quicksand"/>
              </a:rPr>
              <a:t> + Inferir</a:t>
            </a:r>
            <a:r>
              <a:rPr lang="pt-BR">
                <a:solidFill>
                  <a:srgbClr val="413C3C"/>
                </a:solidFill>
                <a:latin typeface="Quicksand"/>
                <a:ea typeface="Quicksand"/>
                <a:cs typeface="Quicksand"/>
                <a:sym typeface="Quicksand"/>
              </a:rPr>
              <a:t> o efeito de humor em textos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8d66f2810_0_20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8d66f28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Encaminhar para os alunos fazerem em casa uma aula antes o exercício 10, do capítulo: </a:t>
            </a:r>
            <a:r>
              <a:rPr b="1" lang="pt-BR" sz="1050">
                <a:solidFill>
                  <a:srgbClr val="FFFFFF"/>
                </a:solidFill>
                <a:highlight>
                  <a:srgbClr val="111112"/>
                </a:highlight>
                <a:latin typeface="Lato"/>
                <a:ea typeface="Lato"/>
                <a:cs typeface="Lato"/>
                <a:sym typeface="Lato"/>
              </a:rPr>
              <a:t>Denotação e conotação; funções da linguagem</a:t>
            </a:r>
            <a:endParaRPr b="1" sz="1050">
              <a:solidFill>
                <a:srgbClr val="FFFFFF"/>
              </a:solidFill>
              <a:highlight>
                <a:srgbClr val="1111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 esse exercício vamos começar a elicitar o que é conotação e denotação.</a:t>
            </a: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Enunciado do exercício 10: “</a:t>
            </a:r>
            <a:r>
              <a:rPr lang="pt-BR" sz="1200">
                <a:solidFill>
                  <a:srgbClr val="35373B"/>
                </a:solidFill>
                <a:highlight>
                  <a:srgbClr val="FFFFFF"/>
                </a:highlight>
              </a:rPr>
              <a:t>Observe com atenção o seguinte texto visual, parte de uma campanha de incentivo à doação de sangue.”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cd2af8581_0_18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cd2af858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8d66f2810_0_59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8d66f281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Atividade orientada pelo mural e na aba “Atividades”.</a:t>
            </a:r>
            <a:b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Mural:</a:t>
            </a:r>
            <a:b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Orientação: Olá, turma! Tudo bem?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Baseado na figura em anexo, vamos brincar um pouco com a Língua Portuguesa?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figura retrata de forma literal a expressão: "chorar pelo leite derramado".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Explicação: Não adianta reclamar pelo o que já aconteceu.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Reproduza um exemplo diferente tirando uma foto ou desenhando no caderno! Não esqueça de postar na aba "Atividades".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8d66f2810_0_65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8d66f281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Configuração da lista: Participação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91d697e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91d697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[Apoio ao consultor]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 check-in tem de gerar um conect com os docentes. Além disso, eventualmente é possível mapear algumas dinâmicas da escola, assim como possíveis detratores. </a:t>
            </a:r>
            <a:br>
              <a:rPr lang="pt-BR"/>
            </a:br>
            <a:r>
              <a:rPr lang="pt-BR"/>
              <a:t>Ponto de atenção: se o perfil da escola for mais “jovem” e descontraído, fazer um check também mais descontraído em relação aos personagens. Caso a escola tenha um perfil mais conservador, puxar personagens professores da literatura.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b2fa3e3b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b2fa3e3b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91d697ea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91d697ea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e7b1c36d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e7b1c36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641c46c1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641c46c1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dea1550ea_0_2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dea1550e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3C3C"/>
                </a:solidFill>
              </a:rPr>
              <a:t>Clique para adicionar as anotações do apresentador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2479d3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2479d3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Sugestão de texto para postar no mural:</a:t>
            </a:r>
            <a:br>
              <a:rPr lang="pt-BR"/>
            </a:br>
            <a:br>
              <a:rPr lang="pt-BR"/>
            </a:br>
            <a:r>
              <a:rPr lang="pt-BR"/>
              <a:t>“Para começar nossa aula de hoje quero propor uma reflexão: Qual palavra da Língua Portuguesa pode gerar mais confusão para um gringo?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pensou nisso? Para te ajudar e te inspirar, segue um link!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https://youtube.com/shorts/Xez3MUDLzzY?feature=share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9532a76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9532a76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Sugestão de texto para postar no mural:</a:t>
            </a:r>
            <a:br>
              <a:rPr lang="pt-BR"/>
            </a:br>
            <a:br>
              <a:rPr lang="pt-BR"/>
            </a:br>
            <a:r>
              <a:rPr lang="pt-BR"/>
              <a:t>“Para começar nossa aula de hoje quero propor uma reflexão: Qual palavra da Língua Portuguesa pode gerar mais confusão para um gringo?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pensou nisso? Para te ajudar e te inspirar, segue um link!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https://youtube.com/shorts/Xez3MUDLzzY?feature=share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dea1550ea_0_83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dea1550e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Encaminhar para os alunos fazerem em casa uma aula antes o exercício 10, do capítulo: </a:t>
            </a:r>
            <a:r>
              <a:rPr b="1" lang="pt-BR" sz="1050">
                <a:solidFill>
                  <a:srgbClr val="FFFFFF"/>
                </a:solidFill>
                <a:highlight>
                  <a:srgbClr val="111112"/>
                </a:highlight>
                <a:latin typeface="Lato"/>
                <a:ea typeface="Lato"/>
                <a:cs typeface="Lato"/>
                <a:sym typeface="Lato"/>
              </a:rPr>
              <a:t>Denotação e conotação; funções da linguagem</a:t>
            </a:r>
            <a:endParaRPr b="1" sz="1050">
              <a:solidFill>
                <a:srgbClr val="FFFFFF"/>
              </a:solidFill>
              <a:highlight>
                <a:srgbClr val="1111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 esse exercício vamos começar a elicitar o que é conotação e denotação.</a:t>
            </a: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Enunciado do exercício 10: “</a:t>
            </a:r>
            <a:r>
              <a:rPr lang="pt-BR" sz="1200">
                <a:solidFill>
                  <a:srgbClr val="35373B"/>
                </a:solidFill>
                <a:highlight>
                  <a:srgbClr val="FFFFFF"/>
                </a:highlight>
              </a:rPr>
              <a:t>Observe com atenção o seguinte texto visual, parte de uma campanha de incentivo à doação de sangue.”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8d66f2810_0_10:notes"/>
          <p:cNvSpPr/>
          <p:nvPr>
            <p:ph idx="2" type="sldImg"/>
          </p:nvPr>
        </p:nvSpPr>
        <p:spPr>
          <a:xfrm>
            <a:off x="38131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8d66f28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Encaminhar para os alunos fazerem em casa uma aula antes o exercício 10, do capítulo: </a:t>
            </a:r>
            <a:r>
              <a:rPr b="1" lang="pt-BR" sz="1050">
                <a:solidFill>
                  <a:srgbClr val="FFFFFF"/>
                </a:solidFill>
                <a:highlight>
                  <a:srgbClr val="111112"/>
                </a:highlight>
                <a:latin typeface="Lato"/>
                <a:ea typeface="Lato"/>
                <a:cs typeface="Lato"/>
                <a:sym typeface="Lato"/>
              </a:rPr>
              <a:t>Denotação e conotação; funções da linguagem</a:t>
            </a:r>
            <a:endParaRPr b="1" sz="1050">
              <a:solidFill>
                <a:srgbClr val="FFFFFF"/>
              </a:solidFill>
              <a:highlight>
                <a:srgbClr val="11111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Com esse exercício vamos começar a elicitar o que é conotação e denotação.</a:t>
            </a: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pt-BR">
                <a:latin typeface="Source Sans Pro"/>
                <a:ea typeface="Source Sans Pro"/>
                <a:cs typeface="Source Sans Pro"/>
                <a:sym typeface="Source Sans Pro"/>
              </a:rPr>
              <a:t>Enunciado do exercício 10: “</a:t>
            </a:r>
            <a:r>
              <a:rPr lang="pt-BR" sz="1200">
                <a:solidFill>
                  <a:srgbClr val="35373B"/>
                </a:solidFill>
                <a:highlight>
                  <a:srgbClr val="FFFFFF"/>
                </a:highlight>
              </a:rPr>
              <a:t>Observe com atenção o seguinte texto visual, parte de uma campanha de incentivo à doação de sangue.”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9532a76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9532a76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df2ff2a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df2ff2a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ekie - Footer">
  <p:cSld name="TITLE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Char char="●"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Char char="○"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Char char="■"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Char char="●"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Char char="○"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Char char="■"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Char char="●"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Char char="○"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Char char="■"/>
              <a:defRPr sz="4700"/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302950" y="4778250"/>
            <a:ext cx="7268700" cy="16200"/>
          </a:xfrm>
          <a:prstGeom prst="roundRect">
            <a:avLst>
              <a:gd fmla="val 50000" name="adj"/>
            </a:avLst>
          </a:prstGeom>
          <a:solidFill>
            <a:srgbClr val="F03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8"/>
          <p:cNvSpPr txBox="1"/>
          <p:nvPr/>
        </p:nvSpPr>
        <p:spPr>
          <a:xfrm>
            <a:off x="210750" y="4832150"/>
            <a:ext cx="25911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900">
                <a:solidFill>
                  <a:srgbClr val="413C3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Novo Ensino Médio</a:t>
            </a:r>
            <a:endParaRPr sz="900">
              <a:solidFill>
                <a:srgbClr val="F03246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15755" y="4680049"/>
            <a:ext cx="1181400" cy="2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ekie - Footer">
  <p:cSld name="TITLE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/>
          <p:nvPr/>
        </p:nvSpPr>
        <p:spPr>
          <a:xfrm>
            <a:off x="0" y="0"/>
            <a:ext cx="198000" cy="509400"/>
          </a:xfrm>
          <a:prstGeom prst="rect">
            <a:avLst/>
          </a:prstGeom>
          <a:solidFill>
            <a:srgbClr val="E1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30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>
            <a:off x="8065450" y="4754375"/>
            <a:ext cx="948050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106" name="Google Shape;106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ekie - Gradient Background">
  <p:cSld name="TITLE_AND_BODY_1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110" name="Google Shape;11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1" name="Google Shape;1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9" name="Google Shape;1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1" name="Google Shape;3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4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4"/>
          <p:cNvSpPr/>
          <p:nvPr/>
        </p:nvSpPr>
        <p:spPr>
          <a:xfrm>
            <a:off x="0" y="3268625"/>
            <a:ext cx="9144000" cy="1875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4"/>
          <p:cNvSpPr txBox="1"/>
          <p:nvPr/>
        </p:nvSpPr>
        <p:spPr>
          <a:xfrm>
            <a:off x="582600" y="3733950"/>
            <a:ext cx="58062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Aula Simulada</a:t>
            </a:r>
            <a:endParaRPr sz="4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3" name="Google Shape;1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25" y="440575"/>
            <a:ext cx="1738927" cy="48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C3E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/>
        </p:nvSpPr>
        <p:spPr>
          <a:xfrm>
            <a:off x="6191950" y="1008675"/>
            <a:ext cx="35217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40000">
              <a:solidFill>
                <a:srgbClr val="0975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Google Shape;204;p43"/>
          <p:cNvSpPr txBox="1"/>
          <p:nvPr/>
        </p:nvSpPr>
        <p:spPr>
          <a:xfrm>
            <a:off x="1004450" y="2128800"/>
            <a:ext cx="9144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3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Agora é com você!</a:t>
            </a:r>
            <a:endParaRPr sz="3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5" name="Google Shape;205;p43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C3E6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/>
          <p:nvPr/>
        </p:nvSpPr>
        <p:spPr>
          <a:xfrm>
            <a:off x="6191950" y="1008675"/>
            <a:ext cx="35217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40000">
              <a:solidFill>
                <a:srgbClr val="09758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11" name="Google Shape;211;p44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475" y="338075"/>
            <a:ext cx="5887150" cy="4005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3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/>
          <p:nvPr/>
        </p:nvSpPr>
        <p:spPr>
          <a:xfrm>
            <a:off x="1865375" y="2317775"/>
            <a:ext cx="69393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3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Geekie One - Página 10</a:t>
            </a:r>
            <a:endParaRPr sz="3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18" name="Google Shape;218;p45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3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125" y="304800"/>
            <a:ext cx="7631221" cy="423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3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/>
        </p:nvSpPr>
        <p:spPr>
          <a:xfrm>
            <a:off x="2051075" y="2317775"/>
            <a:ext cx="69393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3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Vamos praticar?</a:t>
            </a:r>
            <a:endParaRPr sz="3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30" name="Google Shape;230;p47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3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8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755" y="1078125"/>
            <a:ext cx="4251143" cy="282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100" y="1078125"/>
            <a:ext cx="4259896" cy="290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3246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/>
          <p:nvPr/>
        </p:nvSpPr>
        <p:spPr>
          <a:xfrm>
            <a:off x="6191950" y="1008675"/>
            <a:ext cx="35217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40000">
              <a:solidFill>
                <a:srgbClr val="09758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43" name="Google Shape;243;p49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9"/>
          <p:cNvSpPr txBox="1"/>
          <p:nvPr/>
        </p:nvSpPr>
        <p:spPr>
          <a:xfrm>
            <a:off x="44950" y="10350"/>
            <a:ext cx="49866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Correção do exercício: Vamos começar?</a:t>
            </a:r>
            <a:endParaRPr sz="1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45" name="Google Shape;2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152" y="537450"/>
            <a:ext cx="5609073" cy="29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575" y="3629825"/>
            <a:ext cx="6675400" cy="9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8219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/>
          <p:nvPr/>
        </p:nvSpPr>
        <p:spPr>
          <a:xfrm>
            <a:off x="3272950" y="2066525"/>
            <a:ext cx="5190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5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Vamos criar?</a:t>
            </a:r>
            <a:endParaRPr sz="5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52" name="Google Shape;252;p50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8219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/>
        </p:nvSpPr>
        <p:spPr>
          <a:xfrm>
            <a:off x="3311050" y="529825"/>
            <a:ext cx="5190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5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Vamos criar?</a:t>
            </a:r>
            <a:endParaRPr sz="5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58" name="Google Shape;258;p51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248" y="1479700"/>
            <a:ext cx="4413092" cy="34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8219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/>
          <p:nvPr/>
        </p:nvSpPr>
        <p:spPr>
          <a:xfrm>
            <a:off x="76225" y="241450"/>
            <a:ext cx="5190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5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Vamos criar?</a:t>
            </a:r>
            <a:endParaRPr sz="5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65" name="Google Shape;265;p52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900" y="1127350"/>
            <a:ext cx="4892824" cy="32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5"/>
          <p:cNvSpPr txBox="1"/>
          <p:nvPr/>
        </p:nvSpPr>
        <p:spPr>
          <a:xfrm>
            <a:off x="4643750" y="1627050"/>
            <a:ext cx="42534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03246"/>
              </a:buClr>
              <a:buSzPts val="1800"/>
              <a:buFont typeface="Muli"/>
              <a:buAutoNum type="arabicPeriod"/>
            </a:pPr>
            <a:r>
              <a:rPr lang="pt-BR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 que você pensa ao ouvir falar em Modernismo?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03246"/>
              </a:buClr>
              <a:buSzPts val="1800"/>
              <a:buFont typeface="Muli"/>
              <a:buAutoNum type="arabicPeriod"/>
            </a:pPr>
            <a:r>
              <a:rPr lang="pt-BR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 que estava acontecendo no Brasil neste momento?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AutoNum type="arabicPeriod"/>
            </a:pPr>
            <a:r>
              <a:rPr lang="pt-BR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Como influenciou na construção artística brasileira?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" name="Google Shape;129;p35"/>
          <p:cNvSpPr/>
          <p:nvPr/>
        </p:nvSpPr>
        <p:spPr>
          <a:xfrm>
            <a:off x="0" y="-2700"/>
            <a:ext cx="4168500" cy="5148900"/>
          </a:xfrm>
          <a:prstGeom prst="rect">
            <a:avLst/>
          </a:prstGeom>
          <a:solidFill>
            <a:srgbClr val="F03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5"/>
          <p:cNvSpPr txBox="1"/>
          <p:nvPr/>
        </p:nvSpPr>
        <p:spPr>
          <a:xfrm>
            <a:off x="0" y="740700"/>
            <a:ext cx="41685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b="1" lang="pt-BR" sz="3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Check-in</a:t>
            </a:r>
            <a:endParaRPr b="1" sz="3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1" name="Google Shape;131;p35"/>
          <p:cNvSpPr/>
          <p:nvPr/>
        </p:nvSpPr>
        <p:spPr>
          <a:xfrm>
            <a:off x="840300" y="1629425"/>
            <a:ext cx="2487900" cy="24879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5"/>
          <p:cNvPicPr preferRelativeResize="0"/>
          <p:nvPr/>
        </p:nvPicPr>
        <p:blipFill rotWithShape="1">
          <a:blip r:embed="rId3">
            <a:alphaModFix/>
          </a:blip>
          <a:srcRect b="13191" l="5634" r="5917" t="4306"/>
          <a:stretch/>
        </p:blipFill>
        <p:spPr>
          <a:xfrm>
            <a:off x="991200" y="1782425"/>
            <a:ext cx="2186100" cy="218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p35"/>
          <p:cNvSpPr/>
          <p:nvPr/>
        </p:nvSpPr>
        <p:spPr>
          <a:xfrm>
            <a:off x="302950" y="4778250"/>
            <a:ext cx="7268700" cy="16200"/>
          </a:xfrm>
          <a:prstGeom prst="roundRect">
            <a:avLst>
              <a:gd fmla="val 50000" name="adj"/>
            </a:avLst>
          </a:prstGeom>
          <a:solidFill>
            <a:srgbClr val="F03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755" y="4680049"/>
            <a:ext cx="1181400" cy="2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5"/>
          <p:cNvSpPr txBox="1"/>
          <p:nvPr/>
        </p:nvSpPr>
        <p:spPr>
          <a:xfrm rot="5400000">
            <a:off x="6351500" y="698375"/>
            <a:ext cx="5013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53"/>
          <p:cNvGrpSpPr/>
          <p:nvPr/>
        </p:nvGrpSpPr>
        <p:grpSpPr>
          <a:xfrm>
            <a:off x="581650" y="793791"/>
            <a:ext cx="7698300" cy="469059"/>
            <a:chOff x="581650" y="1261913"/>
            <a:chExt cx="7698300" cy="469059"/>
          </a:xfrm>
        </p:grpSpPr>
        <p:sp>
          <p:nvSpPr>
            <p:cNvPr id="272" name="Google Shape;272;p53"/>
            <p:cNvSpPr/>
            <p:nvPr/>
          </p:nvSpPr>
          <p:spPr>
            <a:xfrm>
              <a:off x="581650" y="1261913"/>
              <a:ext cx="448800" cy="44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/>
            </a:p>
          </p:txBody>
        </p:sp>
        <p:sp>
          <p:nvSpPr>
            <p:cNvPr id="273" name="Google Shape;273;p53"/>
            <p:cNvSpPr txBox="1"/>
            <p:nvPr/>
          </p:nvSpPr>
          <p:spPr>
            <a:xfrm>
              <a:off x="1030450" y="1315472"/>
              <a:ext cx="7249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4B4B4B"/>
                  </a:solidFill>
                  <a:latin typeface="Quicksand"/>
                  <a:ea typeface="Quicksand"/>
                  <a:cs typeface="Quicksand"/>
                  <a:sym typeface="Quicksand"/>
                </a:rPr>
                <a:t>Qual o mito que lhe chamou mais atenção?</a:t>
              </a:r>
              <a:endParaRPr/>
            </a:p>
          </p:txBody>
        </p:sp>
      </p:grpSp>
      <p:grpSp>
        <p:nvGrpSpPr>
          <p:cNvPr id="274" name="Google Shape;274;p53"/>
          <p:cNvGrpSpPr/>
          <p:nvPr/>
        </p:nvGrpSpPr>
        <p:grpSpPr>
          <a:xfrm>
            <a:off x="581650" y="1588209"/>
            <a:ext cx="6833700" cy="454641"/>
            <a:chOff x="581650" y="1884066"/>
            <a:chExt cx="6833700" cy="454641"/>
          </a:xfrm>
        </p:grpSpPr>
        <p:sp>
          <p:nvSpPr>
            <p:cNvPr id="275" name="Google Shape;275;p53"/>
            <p:cNvSpPr/>
            <p:nvPr/>
          </p:nvSpPr>
          <p:spPr>
            <a:xfrm>
              <a:off x="581650" y="1884066"/>
              <a:ext cx="448800" cy="44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0FC3E6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b="1">
                <a:solidFill>
                  <a:srgbClr val="0FC3E6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6" name="Google Shape;276;p53"/>
            <p:cNvSpPr txBox="1"/>
            <p:nvPr/>
          </p:nvSpPr>
          <p:spPr>
            <a:xfrm>
              <a:off x="1030450" y="1923206"/>
              <a:ext cx="6384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4B4B4B"/>
                  </a:solidFill>
                  <a:latin typeface="Quicksand"/>
                  <a:ea typeface="Quicksand"/>
                  <a:cs typeface="Quicksand"/>
                  <a:sym typeface="Quicksand"/>
                </a:rPr>
                <a:t>O que você não sabia e agora você sabe sobre IST?</a:t>
              </a:r>
              <a:endParaRPr/>
            </a:p>
          </p:txBody>
        </p:sp>
      </p:grpSp>
      <p:grpSp>
        <p:nvGrpSpPr>
          <p:cNvPr id="277" name="Google Shape;277;p53"/>
          <p:cNvGrpSpPr/>
          <p:nvPr/>
        </p:nvGrpSpPr>
        <p:grpSpPr>
          <a:xfrm>
            <a:off x="581650" y="2353822"/>
            <a:ext cx="5918700" cy="469053"/>
            <a:chOff x="581650" y="2614285"/>
            <a:chExt cx="5918700" cy="469053"/>
          </a:xfrm>
        </p:grpSpPr>
        <p:sp>
          <p:nvSpPr>
            <p:cNvPr id="278" name="Google Shape;278;p53"/>
            <p:cNvSpPr/>
            <p:nvPr/>
          </p:nvSpPr>
          <p:spPr>
            <a:xfrm>
              <a:off x="581650" y="2614285"/>
              <a:ext cx="448800" cy="44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79" name="Google Shape;279;p53"/>
            <p:cNvSpPr txBox="1"/>
            <p:nvPr/>
          </p:nvSpPr>
          <p:spPr>
            <a:xfrm>
              <a:off x="1030450" y="2667838"/>
              <a:ext cx="5469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4B4B4B"/>
                  </a:solidFill>
                  <a:latin typeface="Quicksand"/>
                  <a:ea typeface="Quicksand"/>
                  <a:cs typeface="Quicksand"/>
                  <a:sym typeface="Quicksand"/>
                </a:rPr>
                <a:t>Tem trabalho de casa! Até a próxima!</a:t>
              </a:r>
              <a:endParaRPr/>
            </a:p>
          </p:txBody>
        </p:sp>
      </p:grpSp>
      <p:sp>
        <p:nvSpPr>
          <p:cNvPr id="280" name="Google Shape;280;p53"/>
          <p:cNvSpPr txBox="1"/>
          <p:nvPr/>
        </p:nvSpPr>
        <p:spPr>
          <a:xfrm>
            <a:off x="2055300" y="114600"/>
            <a:ext cx="5033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Vamos terminar?</a:t>
            </a:r>
            <a:endParaRPr sz="1700">
              <a:solidFill>
                <a:srgbClr val="4B4B4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1" name="Google Shape;281;p53"/>
          <p:cNvSpPr txBox="1"/>
          <p:nvPr/>
        </p:nvSpPr>
        <p:spPr>
          <a:xfrm>
            <a:off x="210750" y="4832150"/>
            <a:ext cx="25911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rgbClr val="413C3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Título da Apresentação - Geekie</a:t>
            </a:r>
            <a:endParaRPr sz="900">
              <a:solidFill>
                <a:schemeClr val="dk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82" name="Google Shape;282;p53"/>
          <p:cNvSpPr/>
          <p:nvPr/>
        </p:nvSpPr>
        <p:spPr>
          <a:xfrm>
            <a:off x="302950" y="4778250"/>
            <a:ext cx="8538000" cy="16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/>
          <p:nvPr/>
        </p:nvSpPr>
        <p:spPr>
          <a:xfrm>
            <a:off x="4575475" y="-5400"/>
            <a:ext cx="4568400" cy="5148900"/>
          </a:xfrm>
          <a:prstGeom prst="rect">
            <a:avLst/>
          </a:prstGeom>
          <a:solidFill>
            <a:srgbClr val="F032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00" y="1228725"/>
            <a:ext cx="2839351" cy="28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699" y="1894863"/>
            <a:ext cx="1571951" cy="150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4"/>
          <p:cNvSpPr txBox="1"/>
          <p:nvPr/>
        </p:nvSpPr>
        <p:spPr>
          <a:xfrm>
            <a:off x="4756375" y="4206675"/>
            <a:ext cx="42066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</a:pPr>
            <a:r>
              <a:rPr b="1" lang="pt-BR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PERCEPÇÕES</a:t>
            </a:r>
            <a:endParaRPr sz="1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Capturar as percepções e pensamentos dos participantes do momento</a:t>
            </a:r>
            <a:endParaRPr b="1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1" name="Google Shape;291;p54"/>
          <p:cNvSpPr txBox="1"/>
          <p:nvPr/>
        </p:nvSpPr>
        <p:spPr>
          <a:xfrm>
            <a:off x="270000" y="254000"/>
            <a:ext cx="1659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b="1" lang="pt-BR" sz="2000">
                <a:solidFill>
                  <a:srgbClr val="F03246"/>
                </a:solidFill>
                <a:latin typeface="Quicksand"/>
                <a:ea typeface="Quicksand"/>
                <a:cs typeface="Quicksand"/>
                <a:sym typeface="Quicksand"/>
              </a:rPr>
              <a:t>Dinâmica:</a:t>
            </a:r>
            <a:endParaRPr b="1" sz="1200">
              <a:solidFill>
                <a:srgbClr val="F0324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2" name="Google Shape;292;p54"/>
          <p:cNvSpPr txBox="1"/>
          <p:nvPr/>
        </p:nvSpPr>
        <p:spPr>
          <a:xfrm>
            <a:off x="247100" y="1005975"/>
            <a:ext cx="41685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0324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✱</a:t>
            </a:r>
            <a:r>
              <a:rPr b="1" lang="pt-BR" sz="1500">
                <a:solidFill>
                  <a:srgbClr val="F0324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pt-BR" sz="1500">
                <a:solidFill>
                  <a:srgbClr val="413C3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que você</a:t>
            </a:r>
            <a:r>
              <a:rPr lang="pt-BR" sz="1500">
                <a:solidFill>
                  <a:srgbClr val="413C3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pt-BR" sz="1500">
                <a:solidFill>
                  <a:srgbClr val="413C3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roubaria </a:t>
            </a:r>
            <a:r>
              <a:rPr lang="pt-BR" sz="1500">
                <a:solidFill>
                  <a:srgbClr val="413C3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dessa aula?</a:t>
            </a:r>
            <a:endParaRPr sz="1500">
              <a:solidFill>
                <a:srgbClr val="413C3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13C3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✱</a:t>
            </a:r>
            <a:r>
              <a:rPr b="1" lang="pt-BR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pt-BR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que você </a:t>
            </a:r>
            <a:r>
              <a:rPr b="1" lang="pt-BR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daria </a:t>
            </a:r>
            <a:r>
              <a:rPr lang="pt-BR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essa aula?</a:t>
            </a:r>
            <a:endParaRPr sz="1500">
              <a:solidFill>
                <a:srgbClr val="413C3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13C3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13C3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3" name="Google Shape;293;p54"/>
          <p:cNvGrpSpPr/>
          <p:nvPr/>
        </p:nvGrpSpPr>
        <p:grpSpPr>
          <a:xfrm>
            <a:off x="341778" y="4410013"/>
            <a:ext cx="1210522" cy="415375"/>
            <a:chOff x="335478" y="4454188"/>
            <a:chExt cx="1210522" cy="415375"/>
          </a:xfrm>
        </p:grpSpPr>
        <p:pic>
          <p:nvPicPr>
            <p:cNvPr id="294" name="Google Shape;29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5478" y="4454188"/>
              <a:ext cx="465773" cy="41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54"/>
            <p:cNvSpPr txBox="1"/>
            <p:nvPr/>
          </p:nvSpPr>
          <p:spPr>
            <a:xfrm>
              <a:off x="719200" y="4576713"/>
              <a:ext cx="826800" cy="2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FF8219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b="1" lang="pt-BR">
                  <a:solidFill>
                    <a:srgbClr val="F03246"/>
                  </a:solidFill>
                  <a:latin typeface="Quicksand"/>
                  <a:ea typeface="Quicksand"/>
                  <a:cs typeface="Quicksand"/>
                  <a:sym typeface="Quicksand"/>
                </a:rPr>
                <a:t>05</a:t>
              </a:r>
              <a:r>
                <a:rPr b="1" lang="pt-BR">
                  <a:solidFill>
                    <a:srgbClr val="FF8219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b="1" lang="pt-BR">
                  <a:solidFill>
                    <a:srgbClr val="413C3C"/>
                  </a:solidFill>
                  <a:latin typeface="Quicksand"/>
                  <a:ea typeface="Quicksand"/>
                  <a:cs typeface="Quicksand"/>
                  <a:sym typeface="Quicksand"/>
                </a:rPr>
                <a:t>min</a:t>
              </a:r>
              <a:endParaRPr b="1">
                <a:solidFill>
                  <a:srgbClr val="413C3C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/>
          <p:nvPr/>
        </p:nvSpPr>
        <p:spPr>
          <a:xfrm>
            <a:off x="222950" y="29625"/>
            <a:ext cx="519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F03246"/>
                </a:solidFill>
                <a:latin typeface="Quicksand"/>
                <a:ea typeface="Quicksand"/>
                <a:cs typeface="Quicksand"/>
                <a:sym typeface="Quicksand"/>
              </a:rPr>
              <a:t>Tabela de </a:t>
            </a:r>
            <a:r>
              <a:rPr b="1" lang="pt-BR" sz="2000">
                <a:solidFill>
                  <a:srgbClr val="F03246"/>
                </a:solidFill>
                <a:latin typeface="Quicksand"/>
                <a:ea typeface="Quicksand"/>
                <a:cs typeface="Quicksand"/>
                <a:sym typeface="Quicksand"/>
              </a:rPr>
              <a:t>planejamento:</a:t>
            </a:r>
            <a:endParaRPr b="1" sz="2000">
              <a:solidFill>
                <a:srgbClr val="F0324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rgbClr val="F0324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03246"/>
                </a:solidFill>
                <a:latin typeface="Quicksand"/>
                <a:ea typeface="Quicksand"/>
                <a:cs typeface="Quicksand"/>
                <a:sym typeface="Quicksand"/>
              </a:rPr>
              <a:t>Série: 8° ano			Componente: ciências                               </a:t>
            </a:r>
            <a:endParaRPr b="1">
              <a:solidFill>
                <a:srgbClr val="F0324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03246"/>
                </a:solidFill>
                <a:latin typeface="Quicksand"/>
                <a:ea typeface="Quicksand"/>
                <a:cs typeface="Quicksand"/>
                <a:sym typeface="Quicksand"/>
              </a:rPr>
              <a:t>Capítulo: 10</a:t>
            </a:r>
            <a:endParaRPr b="1">
              <a:solidFill>
                <a:srgbClr val="F0324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301" name="Google Shape;301;p55"/>
          <p:cNvGraphicFramePr/>
          <p:nvPr/>
        </p:nvGraphicFramePr>
        <p:xfrm>
          <a:off x="284550" y="131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{70D920BA-902A-4EBD-8B68-C6FBD67B56E8}</a:tableStyleId>
              </a:tblPr>
              <a:tblGrid>
                <a:gridCol w="2143725"/>
                <a:gridCol w="2143725"/>
                <a:gridCol w="2143725"/>
                <a:gridCol w="2143725"/>
              </a:tblGrid>
              <a:tr h="62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Objetivos</a:t>
                      </a:r>
                      <a:endParaRPr b="1">
                        <a:solidFill>
                          <a:srgbClr val="FFFFFF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32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Evidências</a:t>
                      </a:r>
                      <a:endParaRPr b="1">
                        <a:solidFill>
                          <a:srgbClr val="FFFFFF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324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Práticas de ensino e aprendizagem</a:t>
                      </a:r>
                      <a:endParaRPr b="1">
                        <a:solidFill>
                          <a:srgbClr val="FFFFFF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3246"/>
                    </a:solidFill>
                  </a:tcPr>
                </a:tc>
                <a:tc hMerge="1"/>
              </a:tr>
              <a:tr h="632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 que desejo que meus(minhas) estudantes sejam capazes de realizar ao final desse momento de aula?</a:t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Como posso tornar </a:t>
                      </a:r>
                      <a:r>
                        <a:rPr b="1"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visíveis</a:t>
                      </a: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os pensamentos dos(as) estudantes?</a:t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Quais práticas posso aplicar nesse momento da aula para trabalhar esse objetivo e motivar minha turma? </a:t>
                      </a:r>
                      <a:b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11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°Identificar os sintomas das patologias sexualmente transmissíveis </a:t>
                      </a:r>
                      <a:r>
                        <a:rPr lang="pt-BR" sz="900">
                          <a:solidFill>
                            <a:srgbClr val="35373B"/>
                          </a:solidFill>
                          <a:highlight>
                            <a:srgbClr val="F5F7FA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prevenção de infecções sexualmente transmissíveis;</a:t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° Apresentção de um vídeo de Dr. Dráuzio Varela sobre mitos e verdades sobre IST’s;</a:t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° Os alunos precisam trazer o que eles acham o que é mito e o que é verdade sobre IST’s;</a:t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Ação do(a) professor(a):</a:t>
                      </a:r>
                      <a:endParaRPr b="1" sz="8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° Apresentar o doc do Governo federal sobre sintomas, tratamentos e doenças inserido no mural previamente;</a:t>
                      </a:r>
                      <a:endParaRPr b="1" sz="8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° Trazer provocações sobre como identificar os mitos e as verdades sobre as ISt’s;</a:t>
                      </a:r>
                      <a:endParaRPr b="1" sz="8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° solicitar que os alunos se dividam em 4 grupos e distribuir doenças diveras nos 4 grupos;</a:t>
                      </a:r>
                      <a:endParaRPr b="1" sz="8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Ação do(a) estudante:</a:t>
                      </a:r>
                      <a:endParaRPr b="1" sz="8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° Acessar o cap 10 no Geekie one em outra aba o  ChatGPT ;</a:t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-2857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B4B4B"/>
                        </a:buClr>
                        <a:buSzPts val="900"/>
                        <a:buFont typeface="Source Sans Pro"/>
                        <a:buAutoNum type="arabicPeriod"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Os estudantes precisarão introduzir as perguntas norteadoras dos mitos no chat, e validar no material do Geekieone;</a:t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-2857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B4B4B"/>
                        </a:buClr>
                        <a:buSzPts val="900"/>
                        <a:buFont typeface="Source Sans Pro"/>
                        <a:buAutoNum type="arabicPeriod"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 final, os alunos precisarão informar o mito, e de fato o que tornar o mito mentira, e trazer a verdade sobre o mito;</a:t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B4B4B"/>
                        </a:buClr>
                        <a:buSzPts val="900"/>
                        <a:buFont typeface="Source Sans Pro"/>
                        <a:buAutoNum type="arabicPeriod"/>
                      </a:pPr>
                      <a:r>
                        <a:rPr lang="pt-BR" sz="900">
                          <a:solidFill>
                            <a:srgbClr val="4B4B4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Os estudantes podem fazer um kahoot com os 2 mitos e 2 verdades sobre IST’s, e gameficar o conteúdo, o grupo que acertar mais perguntas o professor decide o que fazer;</a:t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4B4B4B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2" name="Google Shape;3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1925" y="277196"/>
            <a:ext cx="1437248" cy="296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55"/>
          <p:cNvGrpSpPr/>
          <p:nvPr/>
        </p:nvGrpSpPr>
        <p:grpSpPr>
          <a:xfrm>
            <a:off x="7562576" y="574178"/>
            <a:ext cx="1015949" cy="354919"/>
            <a:chOff x="349276" y="4725275"/>
            <a:chExt cx="1015949" cy="354919"/>
          </a:xfrm>
        </p:grpSpPr>
        <p:pic>
          <p:nvPicPr>
            <p:cNvPr id="304" name="Google Shape;304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9276" y="4846794"/>
              <a:ext cx="261718" cy="2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55"/>
            <p:cNvSpPr txBox="1"/>
            <p:nvPr/>
          </p:nvSpPr>
          <p:spPr>
            <a:xfrm>
              <a:off x="580125" y="4725275"/>
              <a:ext cx="785100" cy="2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15 min</a:t>
              </a:r>
              <a:endParaRPr b="1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3246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/>
        </p:nvSpPr>
        <p:spPr>
          <a:xfrm>
            <a:off x="449975" y="2023500"/>
            <a:ext cx="58680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Obrigado(a)!</a:t>
            </a:r>
            <a:endParaRPr sz="5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11" name="Google Shape;311;p56"/>
          <p:cNvPicPr preferRelativeResize="0"/>
          <p:nvPr/>
        </p:nvPicPr>
        <p:blipFill rotWithShape="1">
          <a:blip r:embed="rId3">
            <a:alphaModFix/>
          </a:blip>
          <a:srcRect b="0" l="0" r="25733" t="0"/>
          <a:stretch/>
        </p:blipFill>
        <p:spPr>
          <a:xfrm>
            <a:off x="449975" y="709950"/>
            <a:ext cx="1376513" cy="3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6"/>
          <p:cNvSpPr txBox="1"/>
          <p:nvPr/>
        </p:nvSpPr>
        <p:spPr>
          <a:xfrm>
            <a:off x="588625" y="4188375"/>
            <a:ext cx="1877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13" name="Google Shape;313;p56"/>
          <p:cNvSpPr txBox="1"/>
          <p:nvPr/>
        </p:nvSpPr>
        <p:spPr>
          <a:xfrm>
            <a:off x="7103275" y="4825125"/>
            <a:ext cx="2040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© Geekie Todos os direitos reservados</a:t>
            </a:r>
            <a:endParaRPr sz="8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314" name="Google Shape;314;p56"/>
          <p:cNvCxnSpPr/>
          <p:nvPr/>
        </p:nvCxnSpPr>
        <p:spPr>
          <a:xfrm>
            <a:off x="576225" y="4318625"/>
            <a:ext cx="0" cy="382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124" y="470562"/>
            <a:ext cx="427200" cy="42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3246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/>
        </p:nvSpPr>
        <p:spPr>
          <a:xfrm>
            <a:off x="-981425" y="128100"/>
            <a:ext cx="3904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C300"/>
                </a:solidFill>
                <a:highlight>
                  <a:srgbClr val="FFC300"/>
                </a:highlight>
                <a:latin typeface="Muli"/>
                <a:ea typeface="Muli"/>
                <a:cs typeface="Muli"/>
                <a:sym typeface="Muli"/>
              </a:rPr>
              <a:t>.</a:t>
            </a:r>
            <a:r>
              <a:rPr lang="pt-BR" sz="2300">
                <a:solidFill>
                  <a:srgbClr val="F03246"/>
                </a:solidFill>
                <a:highlight>
                  <a:srgbClr val="FFC300"/>
                </a:highlight>
                <a:latin typeface="Muli"/>
                <a:ea typeface="Muli"/>
                <a:cs typeface="Muli"/>
                <a:sym typeface="Muli"/>
              </a:rPr>
              <a:t>AGENDA</a:t>
            </a:r>
            <a:r>
              <a:rPr lang="pt-BR" sz="2300">
                <a:solidFill>
                  <a:srgbClr val="FFC300"/>
                </a:solidFill>
                <a:highlight>
                  <a:srgbClr val="FFC300"/>
                </a:highlight>
                <a:latin typeface="Muli"/>
                <a:ea typeface="Muli"/>
                <a:cs typeface="Muli"/>
                <a:sym typeface="Muli"/>
              </a:rPr>
              <a:t>.</a:t>
            </a:r>
            <a:r>
              <a:rPr lang="pt-BR" sz="2300">
                <a:solidFill>
                  <a:srgbClr val="FFFFFF"/>
                </a:solidFill>
                <a:highlight>
                  <a:srgbClr val="FFC300"/>
                </a:highlight>
                <a:latin typeface="Muli"/>
                <a:ea typeface="Muli"/>
                <a:cs typeface="Muli"/>
                <a:sym typeface="Muli"/>
              </a:rPr>
              <a:t> </a:t>
            </a:r>
            <a:endParaRPr sz="2300">
              <a:solidFill>
                <a:srgbClr val="FFFFFF"/>
              </a:solidFill>
              <a:highlight>
                <a:srgbClr val="FFC300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1" name="Google Shape;141;p36"/>
          <p:cNvSpPr txBox="1"/>
          <p:nvPr/>
        </p:nvSpPr>
        <p:spPr>
          <a:xfrm>
            <a:off x="177875" y="540625"/>
            <a:ext cx="8786400" cy="4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FFC300"/>
                </a:solidFill>
                <a:latin typeface="Quicksand"/>
                <a:ea typeface="Quicksand"/>
                <a:cs typeface="Quicksand"/>
                <a:sym typeface="Quicksand"/>
              </a:rPr>
              <a:t>1.</a:t>
            </a:r>
            <a:r>
              <a:rPr lang="pt-BR" sz="1700">
                <a:solidFill>
                  <a:srgbClr val="FFC3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pt-BR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Check-in: O que os estudantes sabem sobre o Modernismo no Brasil e sobre seus impactos para a arte como um todo</a:t>
            </a:r>
            <a:r>
              <a:rPr b="1" lang="pt-BR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sz="1700">
              <a:solidFill>
                <a:srgbClr val="FFC3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FFC300"/>
                </a:solidFill>
                <a:latin typeface="Quicksand"/>
                <a:ea typeface="Quicksand"/>
                <a:cs typeface="Quicksand"/>
                <a:sym typeface="Quicksand"/>
              </a:rPr>
              <a:t>2.</a:t>
            </a:r>
            <a:r>
              <a:rPr lang="pt-BR" sz="1700">
                <a:solidFill>
                  <a:srgbClr val="FFC3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pt-BR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Contexto hist;</a:t>
            </a:r>
            <a:endParaRPr b="1"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FFC300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b="1" lang="pt-BR" sz="1700">
                <a:solidFill>
                  <a:srgbClr val="FFC3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pt-BR" sz="17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pt-BR" sz="17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Indicação da habilidade da BNCC/ principais tópicos que vamos desenvolver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FFC300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b="1" lang="pt-BR" sz="1700">
                <a:solidFill>
                  <a:srgbClr val="FFC3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pt-BR" sz="17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pt-BR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Agora é com você;</a:t>
            </a:r>
            <a:endParaRPr b="1"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r>
              <a:rPr b="1" lang="pt-BR" sz="17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. Vamos Praticar;</a:t>
            </a:r>
            <a:endParaRPr b="1"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17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b="1" sz="17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/>
        </p:nvSpPr>
        <p:spPr>
          <a:xfrm>
            <a:off x="222950" y="105825"/>
            <a:ext cx="519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F0324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7" name="Google Shape;147;p37"/>
          <p:cNvSpPr txBox="1"/>
          <p:nvPr/>
        </p:nvSpPr>
        <p:spPr>
          <a:xfrm>
            <a:off x="222950" y="265350"/>
            <a:ext cx="519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F03246"/>
                </a:solidFill>
                <a:latin typeface="Muli"/>
                <a:ea typeface="Muli"/>
                <a:cs typeface="Muli"/>
                <a:sym typeface="Muli"/>
              </a:rPr>
              <a:t>Check-in</a:t>
            </a:r>
            <a:endParaRPr b="1" sz="2200">
              <a:solidFill>
                <a:srgbClr val="F0324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8" name="Google Shape;148;p37"/>
          <p:cNvSpPr txBox="1"/>
          <p:nvPr/>
        </p:nvSpPr>
        <p:spPr>
          <a:xfrm>
            <a:off x="222950" y="831500"/>
            <a:ext cx="6690600" cy="22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3246"/>
              </a:buClr>
              <a:buSzPts val="1700"/>
              <a:buFont typeface="Quicksand"/>
              <a:buChar char="●"/>
            </a:pPr>
            <a:r>
              <a:rPr lang="pt-BR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Qual a IST que você tem mais informação?</a:t>
            </a:r>
            <a:endParaRPr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9" name="Google Shape;1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125" y="932955"/>
            <a:ext cx="1444200" cy="312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938" y="4390012"/>
            <a:ext cx="1444213" cy="2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7"/>
          <p:cNvSpPr txBox="1"/>
          <p:nvPr/>
        </p:nvSpPr>
        <p:spPr>
          <a:xfrm>
            <a:off x="2557775" y="3005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724" y="2073100"/>
            <a:ext cx="2506750" cy="26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/>
          <p:nvPr/>
        </p:nvSpPr>
        <p:spPr>
          <a:xfrm>
            <a:off x="222950" y="105825"/>
            <a:ext cx="519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F0324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8" name="Google Shape;158;p38"/>
          <p:cNvSpPr txBox="1"/>
          <p:nvPr/>
        </p:nvSpPr>
        <p:spPr>
          <a:xfrm>
            <a:off x="222950" y="265350"/>
            <a:ext cx="519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F03246"/>
                </a:solidFill>
                <a:latin typeface="Muli"/>
                <a:ea typeface="Muli"/>
                <a:cs typeface="Muli"/>
                <a:sym typeface="Muli"/>
              </a:rPr>
              <a:t>Check-in</a:t>
            </a:r>
            <a:endParaRPr b="1" sz="2200">
              <a:solidFill>
                <a:srgbClr val="F0324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9" name="Google Shape;159;p38"/>
          <p:cNvSpPr txBox="1"/>
          <p:nvPr/>
        </p:nvSpPr>
        <p:spPr>
          <a:xfrm>
            <a:off x="222950" y="831500"/>
            <a:ext cx="6690600" cy="22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° Qual a informação desse ciclo de prevençao que você conhece?</a:t>
            </a:r>
            <a:endParaRPr b="1" sz="17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0" name="Google Shape;1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125" y="932955"/>
            <a:ext cx="1444200" cy="312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938" y="4390012"/>
            <a:ext cx="1444213" cy="2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8"/>
          <p:cNvSpPr txBox="1"/>
          <p:nvPr/>
        </p:nvSpPr>
        <p:spPr>
          <a:xfrm>
            <a:off x="2557775" y="3005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3550" y="1980525"/>
            <a:ext cx="3184525" cy="31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324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9"/>
          <p:cNvSpPr txBox="1"/>
          <p:nvPr/>
        </p:nvSpPr>
        <p:spPr>
          <a:xfrm>
            <a:off x="6191950" y="1008675"/>
            <a:ext cx="35217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40000">
              <a:solidFill>
                <a:srgbClr val="0975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9" name="Google Shape;169;p39"/>
          <p:cNvSpPr txBox="1"/>
          <p:nvPr/>
        </p:nvSpPr>
        <p:spPr>
          <a:xfrm>
            <a:off x="16050" y="2128800"/>
            <a:ext cx="9144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3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Lista de Mitos sobre IST’s, como desvendar?</a:t>
            </a:r>
            <a:endParaRPr sz="3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0" name="Google Shape;170;p39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9"/>
          <p:cNvSpPr txBox="1"/>
          <p:nvPr/>
        </p:nvSpPr>
        <p:spPr>
          <a:xfrm>
            <a:off x="1537850" y="4141325"/>
            <a:ext cx="9144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324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/>
        </p:nvSpPr>
        <p:spPr>
          <a:xfrm>
            <a:off x="6191950" y="1008675"/>
            <a:ext cx="3521700" cy="3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40000">
              <a:solidFill>
                <a:srgbClr val="09758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7" name="Google Shape;177;p40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53352" y="4542413"/>
            <a:ext cx="1284496" cy="36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/>
          <p:nvPr/>
        </p:nvSpPr>
        <p:spPr>
          <a:xfrm>
            <a:off x="44950" y="10350"/>
            <a:ext cx="49866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lang="pt-BR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Desvendando os Mitos: </a:t>
            </a:r>
            <a:r>
              <a:rPr lang="pt-BR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Vamos começar?</a:t>
            </a:r>
            <a:endParaRPr sz="17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9" name="Google Shape;179;p40"/>
          <p:cNvSpPr txBox="1"/>
          <p:nvPr/>
        </p:nvSpPr>
        <p:spPr>
          <a:xfrm>
            <a:off x="604500" y="1392650"/>
            <a:ext cx="7139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1. As IST’s sempre apresentam sintomas?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2. </a:t>
            </a:r>
            <a:r>
              <a:rPr lang="pt-BR" sz="2000">
                <a:solidFill>
                  <a:schemeClr val="lt1"/>
                </a:solidFill>
              </a:rPr>
              <a:t>É possível contrair IST ao utilizar o vaso sanitário?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3. Beijo na boca pode transmitir IST?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4.Sexo oral não transmite IST?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5.Os exames para detecção de IST’s são doloridos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/>
        </p:nvSpPr>
        <p:spPr>
          <a:xfrm>
            <a:off x="222950" y="105825"/>
            <a:ext cx="519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F0324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Google Shape;185;p41"/>
          <p:cNvSpPr txBox="1"/>
          <p:nvPr/>
        </p:nvSpPr>
        <p:spPr>
          <a:xfrm>
            <a:off x="222950" y="189150"/>
            <a:ext cx="8921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F03246"/>
                </a:solidFill>
                <a:latin typeface="Muli"/>
                <a:ea typeface="Muli"/>
                <a:cs typeface="Muli"/>
                <a:sym typeface="Muli"/>
              </a:rPr>
              <a:t>O que queremos com essa aula?</a:t>
            </a:r>
            <a:endParaRPr sz="1900">
              <a:solidFill>
                <a:srgbClr val="5F636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rgbClr val="F03246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938" y="4390012"/>
            <a:ext cx="1444213" cy="2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1"/>
          <p:cNvSpPr/>
          <p:nvPr/>
        </p:nvSpPr>
        <p:spPr>
          <a:xfrm>
            <a:off x="-15425" y="986750"/>
            <a:ext cx="9299100" cy="219600"/>
          </a:xfrm>
          <a:prstGeom prst="rect">
            <a:avLst/>
          </a:prstGeom>
          <a:solidFill>
            <a:srgbClr val="FFC300"/>
          </a:solidFill>
          <a:ln cap="flat" cmpd="sng" w="9525">
            <a:solidFill>
              <a:srgbClr val="FFC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8750"/>
            <a:ext cx="8839199" cy="246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/>
        </p:nvSpPr>
        <p:spPr>
          <a:xfrm>
            <a:off x="222950" y="105825"/>
            <a:ext cx="5199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F0324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4" name="Google Shape;194;p42"/>
          <p:cNvSpPr txBox="1"/>
          <p:nvPr/>
        </p:nvSpPr>
        <p:spPr>
          <a:xfrm>
            <a:off x="222950" y="189150"/>
            <a:ext cx="8921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F03246"/>
                </a:solidFill>
                <a:latin typeface="Muli"/>
                <a:ea typeface="Muli"/>
                <a:cs typeface="Muli"/>
                <a:sym typeface="Muli"/>
              </a:rPr>
              <a:t>O que queremos com essa aula?</a:t>
            </a:r>
            <a:endParaRPr sz="1900">
              <a:solidFill>
                <a:srgbClr val="5F636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rgbClr val="F0324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5" name="Google Shape;195;p42"/>
          <p:cNvSpPr txBox="1"/>
          <p:nvPr/>
        </p:nvSpPr>
        <p:spPr>
          <a:xfrm>
            <a:off x="-166025" y="1528825"/>
            <a:ext cx="92991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Diferenciar </a:t>
            </a:r>
            <a:r>
              <a:rPr lang="pt-BR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Os mitos sobre as IST’s</a:t>
            </a:r>
            <a:r>
              <a:rPr b="1"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;</a:t>
            </a:r>
            <a:endParaRPr sz="23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Refletir </a:t>
            </a:r>
            <a:r>
              <a:rPr lang="pt-BR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sobre a importância de utilizar as ferramentas com intencionalidade pedagógica;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6" name="Google Shape;1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938" y="4390012"/>
            <a:ext cx="1444213" cy="2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2"/>
          <p:cNvSpPr/>
          <p:nvPr/>
        </p:nvSpPr>
        <p:spPr>
          <a:xfrm>
            <a:off x="-15425" y="986750"/>
            <a:ext cx="9299100" cy="219600"/>
          </a:xfrm>
          <a:prstGeom prst="rect">
            <a:avLst/>
          </a:prstGeom>
          <a:solidFill>
            <a:srgbClr val="FFC300"/>
          </a:solidFill>
          <a:ln cap="flat" cmpd="sng" w="9525">
            <a:solidFill>
              <a:srgbClr val="FFC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2"/>
          <p:cNvSpPr txBox="1"/>
          <p:nvPr/>
        </p:nvSpPr>
        <p:spPr>
          <a:xfrm>
            <a:off x="299150" y="1434938"/>
            <a:ext cx="7320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rPr b="1" lang="pt-BR" sz="1900">
                <a:solidFill>
                  <a:srgbClr val="F03246"/>
                </a:solidFill>
                <a:latin typeface="Muli"/>
                <a:ea typeface="Muli"/>
                <a:cs typeface="Muli"/>
                <a:sym typeface="Muli"/>
              </a:rPr>
              <a:t>Conseguiremos até o final da aula…</a:t>
            </a:r>
            <a:endParaRPr sz="1300">
              <a:solidFill>
                <a:srgbClr val="5F636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13C3C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rgbClr val="F03246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ekie Master">
  <a:themeElements>
    <a:clrScheme name="Simple Light">
      <a:dk1>
        <a:srgbClr val="413C3C"/>
      </a:dk1>
      <a:lt1>
        <a:srgbClr val="FFFFFF"/>
      </a:lt1>
      <a:dk2>
        <a:srgbClr val="F03246"/>
      </a:dk2>
      <a:lt2>
        <a:srgbClr val="FF8219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